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Play"/>
      <p:regular r:id="rId18"/>
      <p:bold r:id="rId19"/>
    </p:embeddedFont>
    <p:embeddedFont>
      <p:font typeface="Montserrat SemiBold"/>
      <p:regular r:id="rId20"/>
      <p:bold r:id="rId21"/>
      <p:italic r:id="rId22"/>
      <p:boldItalic r:id="rId23"/>
    </p:embeddedFont>
    <p:embeddedFont>
      <p:font typeface="Inconsolata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  <p:embeddedFont>
      <p:font typeface="Nunito Black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WYH3VA/htEWm9HLGha5ejyDu1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Inconsolata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Inconsolata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1.xml"/><Relationship Id="rId37" Type="http://schemas.openxmlformats.org/officeDocument/2006/relationships/font" Target="fonts/NunitoBlack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Black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font" Target="fonts/Play-bold.fntdata"/><Relationship Id="rId18" Type="http://schemas.openxmlformats.org/officeDocument/2006/relationships/font" Target="fonts/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Adeel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c8219783e_0_47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c8219783e_0_47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Suchakrey Nitisanon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3" name="Google Shape;32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14e231b1b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14e231b1b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Suchakrey Nitisanon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Adeel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Adeel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Adeel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Depali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Malaikah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Malaikah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Kristen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Kristen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c8219783e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c8219783e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subTitle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575"/>
              </a:buClr>
              <a:buSzPts val="2880"/>
              <a:buNone/>
              <a:defRPr sz="288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2160"/>
              <a:buNone/>
              <a:defRPr sz="216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92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92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92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92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92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92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6" name="Google Shape;36;p2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2" type="body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9" name="Google Shape;49;p26"/>
          <p:cNvSpPr txBox="1"/>
          <p:nvPr>
            <p:ph idx="2" type="body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3" type="body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51" name="Google Shape;51;p26"/>
          <p:cNvSpPr txBox="1"/>
          <p:nvPr>
            <p:ph idx="4" type="body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" type="body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7244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indent="-4419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indent="-4114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67" name="Google Shape;67;p29"/>
          <p:cNvSpPr txBox="1"/>
          <p:nvPr>
            <p:ph idx="2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2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/>
          <p:nvPr>
            <p:ph idx="2" type="pic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0"/>
          <p:cNvSpPr txBox="1"/>
          <p:nvPr>
            <p:ph idx="1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/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2"/>
          <p:cNvSpPr txBox="1"/>
          <p:nvPr>
            <p:ph idx="1" type="body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Play"/>
              <a:buNone/>
              <a:defRPr b="0" i="0" sz="528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b="0" i="0" sz="33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148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76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datasets/pratyushpuri/grocery-store-sales-dataset-in-2025-1900-record/" TargetMode="External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0" y="0"/>
            <a:ext cx="14630398" cy="82288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037000" y="2248825"/>
            <a:ext cx="5421300" cy="28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Driving Scalable Growth: Database Solutions for ABC Foodmart</a:t>
            </a:r>
            <a:endParaRPr i="0" sz="4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102695" y="-111556"/>
            <a:ext cx="48435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Columbia University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" name="Google Shape;98;p1"/>
          <p:cNvGrpSpPr/>
          <p:nvPr/>
        </p:nvGrpSpPr>
        <p:grpSpPr>
          <a:xfrm>
            <a:off x="-2" y="3581990"/>
            <a:ext cx="877824" cy="808152"/>
            <a:chOff x="3940602" y="308034"/>
            <a:chExt cx="2116791" cy="3428999"/>
          </a:xfrm>
        </p:grpSpPr>
        <p:sp>
          <p:nvSpPr>
            <p:cNvPr id="99" name="Google Shape;99;p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6822972" y="470263"/>
            <a:ext cx="7211239" cy="72204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5691" r="5690" t="0"/>
          <a:stretch/>
        </p:blipFill>
        <p:spPr>
          <a:xfrm>
            <a:off x="7522404" y="800073"/>
            <a:ext cx="5812372" cy="655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401900" y="5880897"/>
            <a:ext cx="64443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Adeel Arif, Depali Kulkarni, Suchakrey Nitisanon, Kristen Campbell, Sana Khan, Malaikah Khan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c8219783e_0_47"/>
          <p:cNvSpPr/>
          <p:nvPr/>
        </p:nvSpPr>
        <p:spPr>
          <a:xfrm>
            <a:off x="7165750" y="2048175"/>
            <a:ext cx="5361900" cy="2673300"/>
          </a:xfrm>
          <a:prstGeom prst="roundRect">
            <a:avLst>
              <a:gd fmla="val 3486" name="adj"/>
            </a:avLst>
          </a:prstGeom>
          <a:solidFill>
            <a:srgbClr val="00B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ac8219783e_0_47"/>
          <p:cNvSpPr/>
          <p:nvPr/>
        </p:nvSpPr>
        <p:spPr>
          <a:xfrm>
            <a:off x="591775" y="2024577"/>
            <a:ext cx="4583100" cy="5057700"/>
          </a:xfrm>
          <a:prstGeom prst="roundRect">
            <a:avLst>
              <a:gd fmla="val 3486" name="adj"/>
            </a:avLst>
          </a:prstGeom>
          <a:solidFill>
            <a:srgbClr val="00B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ac8219783e_0_47"/>
          <p:cNvSpPr/>
          <p:nvPr/>
        </p:nvSpPr>
        <p:spPr>
          <a:xfrm flipH="1" rot="5400000">
            <a:off x="6520575" y="-6584150"/>
            <a:ext cx="1619100" cy="14660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ac8219783e_0_47"/>
          <p:cNvSpPr/>
          <p:nvPr/>
        </p:nvSpPr>
        <p:spPr>
          <a:xfrm>
            <a:off x="845050" y="225919"/>
            <a:ext cx="12830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350"/>
              <a:buFont typeface="Montserrat Black"/>
              <a:buNone/>
            </a:pPr>
            <a:r>
              <a:rPr b="1" lang="en-US" sz="335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SQL Insight Deep Dive: Post-Discount Revenue Analysis</a:t>
            </a:r>
            <a:endParaRPr b="1" sz="335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350"/>
              <a:buFont typeface="Montserrat Black"/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3" name="Google Shape;313;g3ac8219783e_0_47"/>
          <p:cNvSpPr/>
          <p:nvPr/>
        </p:nvSpPr>
        <p:spPr>
          <a:xfrm>
            <a:off x="793790" y="1933245"/>
            <a:ext cx="4196400" cy="4946100"/>
          </a:xfrm>
          <a:prstGeom prst="roundRect">
            <a:avLst>
              <a:gd fmla="val 3486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ac8219783e_0_47"/>
          <p:cNvSpPr/>
          <p:nvPr/>
        </p:nvSpPr>
        <p:spPr>
          <a:xfrm>
            <a:off x="793790" y="1902765"/>
            <a:ext cx="4196400" cy="121800"/>
          </a:xfrm>
          <a:prstGeom prst="roundRect">
            <a:avLst>
              <a:gd fmla="val 75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ac8219783e_0_47"/>
          <p:cNvSpPr/>
          <p:nvPr/>
        </p:nvSpPr>
        <p:spPr>
          <a:xfrm>
            <a:off x="1051075" y="2273473"/>
            <a:ext cx="3681900" cy="4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Query Purpose</a:t>
            </a:r>
            <a:br>
              <a:rPr b="1"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Calculate each store’s total revenue after subtracting all discounts.</a:t>
            </a:r>
            <a:endParaRPr sz="1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Key Fields Used</a:t>
            </a:r>
            <a:endParaRPr sz="1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Store-Level Fields</a:t>
            </a:r>
            <a:endParaRPr sz="1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B0F0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store_id, store_name</a:t>
            </a:r>
            <a:endParaRPr sz="1500">
              <a:solidFill>
                <a:srgbClr val="00B0F0"/>
              </a:solidFill>
              <a:highlight>
                <a:schemeClr val="lt2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Transaction Fields</a:t>
            </a:r>
            <a:endParaRPr sz="1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B0F0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final_amount, discount_amount</a:t>
            </a:r>
            <a:endParaRPr sz="1500">
              <a:solidFill>
                <a:srgbClr val="00B0F0"/>
              </a:solidFill>
              <a:highlight>
                <a:schemeClr val="lt2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Logic Summary</a:t>
            </a:r>
            <a:br>
              <a:rPr b="1"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Revenue After Discount = </a:t>
            </a:r>
            <a:r>
              <a:rPr lang="en-US" sz="1500">
                <a:solidFill>
                  <a:srgbClr val="00B0F0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SUM(final_amount - discount_amount)</a:t>
            </a:r>
            <a:endParaRPr sz="1500">
              <a:solidFill>
                <a:srgbClr val="00B0F0"/>
              </a:solidFill>
              <a:highlight>
                <a:schemeClr val="lt2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6" name="Google Shape;316;g3ac8219783e_0_47"/>
          <p:cNvSpPr txBox="1"/>
          <p:nvPr/>
        </p:nvSpPr>
        <p:spPr>
          <a:xfrm>
            <a:off x="5590377" y="4960740"/>
            <a:ext cx="43185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the Business Can Learn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Identify the </a:t>
            </a:r>
            <a:r>
              <a:rPr b="1" i="1"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true</a:t>
            </a: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top-performing stores after removing discount inflation.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Understand whether current discount strategies are boosting sales or silently eroding margins</a:t>
            </a:r>
            <a:r>
              <a:rPr lang="en-US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3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sz="1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5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7" name="Google Shape;317;g3ac8219783e_0_47"/>
          <p:cNvSpPr txBox="1"/>
          <p:nvPr/>
        </p:nvSpPr>
        <p:spPr>
          <a:xfrm>
            <a:off x="9997200" y="4960750"/>
            <a:ext cx="43185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Impact on Decision-Making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Leadership can redesign or reduce discount programs that aren’t generating real revenue uplift.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High-performing stores </a:t>
            </a:r>
            <a:r>
              <a:rPr i="1"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(post adjustment) </a:t>
            </a: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become models for operational best practices and resource allocation.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59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18" name="Google Shape;318;g3ac8219783e_0_47" title="Screenshot 2025-12-02 at 3.34.44 AM.png"/>
          <p:cNvPicPr preferRelativeResize="0"/>
          <p:nvPr/>
        </p:nvPicPr>
        <p:blipFill rotWithShape="1">
          <a:blip r:embed="rId3">
            <a:alphaModFix/>
          </a:blip>
          <a:srcRect b="0" l="11933" r="0" t="0"/>
          <a:stretch/>
        </p:blipFill>
        <p:spPr>
          <a:xfrm>
            <a:off x="7315201" y="2024575"/>
            <a:ext cx="5099175" cy="2571675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319" name="Google Shape;319;g3ac8219783e_0_47"/>
          <p:cNvSpPr/>
          <p:nvPr/>
        </p:nvSpPr>
        <p:spPr>
          <a:xfrm>
            <a:off x="7327475" y="1926375"/>
            <a:ext cx="5099100" cy="121800"/>
          </a:xfrm>
          <a:prstGeom prst="roundRect">
            <a:avLst>
              <a:gd fmla="val 75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/>
          <p:nvPr/>
        </p:nvSpPr>
        <p:spPr>
          <a:xfrm>
            <a:off x="671155" y="527328"/>
            <a:ext cx="7569875" cy="599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750"/>
              <a:buFont typeface="Montserrat Black"/>
              <a:buNone/>
            </a:pPr>
            <a:r>
              <a:rPr b="1" lang="en-US" sz="37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Dashboard Insights in Action</a:t>
            </a:r>
            <a:endParaRPr sz="3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671155" y="6296739"/>
            <a:ext cx="4301490" cy="1733669"/>
          </a:xfrm>
          <a:prstGeom prst="roundRect">
            <a:avLst>
              <a:gd fmla="val 527" name="adj"/>
            </a:avLst>
          </a:prstGeom>
          <a:solidFill>
            <a:schemeClr val="lt1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9"/>
          <p:cNvSpPr/>
          <p:nvPr/>
        </p:nvSpPr>
        <p:spPr>
          <a:xfrm>
            <a:off x="870466" y="6496050"/>
            <a:ext cx="3082647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 Black"/>
              <a:buNone/>
            </a:pPr>
            <a:r>
              <a:rPr b="1" lang="en-US" sz="18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Daily Revenue Tracking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"/>
          <p:cNvSpPr/>
          <p:nvPr/>
        </p:nvSpPr>
        <p:spPr>
          <a:xfrm>
            <a:off x="870466" y="6910626"/>
            <a:ext cx="3902869" cy="920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lang="en-US" sz="15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Monitor store performance in real-time with customizable date rage, location, product, and aisle breakdowns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/>
          <p:nvPr/>
        </p:nvSpPr>
        <p:spPr>
          <a:xfrm>
            <a:off x="5164336" y="6296739"/>
            <a:ext cx="4301609" cy="1733669"/>
          </a:xfrm>
          <a:prstGeom prst="roundRect">
            <a:avLst>
              <a:gd fmla="val 527" name="adj"/>
            </a:avLst>
          </a:prstGeom>
          <a:solidFill>
            <a:schemeClr val="lt1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5363647" y="6496050"/>
            <a:ext cx="2724031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 Black"/>
              <a:buNone/>
            </a:pPr>
            <a:r>
              <a:rPr b="1" lang="en-US" sz="18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Aisle Traffic Analysis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5363647" y="6910626"/>
            <a:ext cx="3902988" cy="920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lang="en-US" sz="15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Identify high and low-traffic areas to optimize product placement and promotional strategies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9657636" y="6296739"/>
            <a:ext cx="4301609" cy="1733669"/>
          </a:xfrm>
          <a:prstGeom prst="roundRect">
            <a:avLst>
              <a:gd fmla="val 527" name="adj"/>
            </a:avLst>
          </a:prstGeom>
          <a:solidFill>
            <a:schemeClr val="lt1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9856946" y="6496050"/>
            <a:ext cx="3221355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50"/>
              <a:buFont typeface="Montserrat Black"/>
              <a:buNone/>
            </a:pPr>
            <a:r>
              <a:rPr b="1" lang="en-US" sz="18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Promotion Effectiveness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9856946" y="6910626"/>
            <a:ext cx="3902988" cy="920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00"/>
              <a:buFont typeface="Inconsolata"/>
              <a:buNone/>
            </a:pPr>
            <a:r>
              <a:rPr lang="en-US" sz="15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Measure discount usage by store with customized filters such as product and aisle to refine pricing strategies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466" y="1317785"/>
            <a:ext cx="6486525" cy="487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7385" y="1317785"/>
            <a:ext cx="5843299" cy="307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7385" y="4513242"/>
            <a:ext cx="5843299" cy="173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14e231b1b_0_0"/>
          <p:cNvSpPr txBox="1"/>
          <p:nvPr/>
        </p:nvSpPr>
        <p:spPr>
          <a:xfrm>
            <a:off x="3214650" y="3763800"/>
            <a:ext cx="820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9">
                <a:solidFill>
                  <a:schemeClr val="dk1"/>
                </a:solidFill>
              </a:rPr>
              <a:t>Dashboard Demo</a:t>
            </a:r>
            <a:endParaRPr sz="335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/>
          <p:nvPr/>
        </p:nvSpPr>
        <p:spPr>
          <a:xfrm flipH="1" rot="5400000">
            <a:off x="6520575" y="-6584150"/>
            <a:ext cx="1619100" cy="14660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/>
          <p:nvPr/>
        </p:nvSpPr>
        <p:spPr>
          <a:xfrm>
            <a:off x="4726381" y="515431"/>
            <a:ext cx="4210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950"/>
              <a:buFont typeface="Montserrat Black"/>
              <a:buNone/>
            </a:pPr>
            <a:r>
              <a:rPr b="1" lang="en-US" sz="295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Impact &amp; Next Steps</a:t>
            </a:r>
            <a:endParaRPr sz="29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0"/>
          <p:cNvSpPr/>
          <p:nvPr/>
        </p:nvSpPr>
        <p:spPr>
          <a:xfrm>
            <a:off x="533272" y="2020529"/>
            <a:ext cx="3628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400"/>
              <a:buFont typeface="Montserrat Black"/>
              <a:buNone/>
            </a:pPr>
            <a:r>
              <a:rPr b="1" lang="en-US" sz="2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We Delivered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0"/>
          <p:cNvSpPr/>
          <p:nvPr/>
        </p:nvSpPr>
        <p:spPr>
          <a:xfrm>
            <a:off x="533281" y="2792445"/>
            <a:ext cx="342781" cy="342781"/>
          </a:xfrm>
          <a:prstGeom prst="roundRect">
            <a:avLst>
              <a:gd fmla="val 2668" name="adj"/>
            </a:avLst>
          </a:prstGeom>
          <a:solidFill>
            <a:srgbClr val="C0E4F5"/>
          </a:solidFill>
          <a:ln>
            <a:noFill/>
          </a:ln>
          <a:effectLst>
            <a:outerShdw rotWithShape="0" algn="bl" dir="2700000" dist="1397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0"/>
          <p:cNvSpPr/>
          <p:nvPr/>
        </p:nvSpPr>
        <p:spPr>
          <a:xfrm>
            <a:off x="1028343" y="2708039"/>
            <a:ext cx="679775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Replaced error-prone spreadsheets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with a centralized PostgreSQL database following 3NF standards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0"/>
          <p:cNvSpPr/>
          <p:nvPr/>
        </p:nvSpPr>
        <p:spPr>
          <a:xfrm>
            <a:off x="533281" y="3812631"/>
            <a:ext cx="342781" cy="342781"/>
          </a:xfrm>
          <a:prstGeom prst="roundRect">
            <a:avLst>
              <a:gd fmla="val 2668" name="adj"/>
            </a:avLst>
          </a:prstGeom>
          <a:solidFill>
            <a:srgbClr val="C0E4F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1028343" y="3761681"/>
            <a:ext cx="679775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Built a Python ETL pipeline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with data validation, transformation, and dependency-aware loading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0"/>
          <p:cNvSpPr/>
          <p:nvPr/>
        </p:nvSpPr>
        <p:spPr>
          <a:xfrm>
            <a:off x="533281" y="4855132"/>
            <a:ext cx="342781" cy="342781"/>
          </a:xfrm>
          <a:prstGeom prst="roundRect">
            <a:avLst>
              <a:gd fmla="val 2668" name="adj"/>
            </a:avLst>
          </a:prstGeom>
          <a:solidFill>
            <a:srgbClr val="C0E4F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"/>
          <p:cNvSpPr/>
          <p:nvPr/>
        </p:nvSpPr>
        <p:spPr>
          <a:xfrm>
            <a:off x="1028343" y="4759572"/>
            <a:ext cx="679775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Created 16 SQL analytical procedures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for deep-dive analysis of sales, customers, and products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533281" y="5908770"/>
            <a:ext cx="342781" cy="342781"/>
          </a:xfrm>
          <a:prstGeom prst="roundRect">
            <a:avLst>
              <a:gd fmla="val 2668" name="adj"/>
            </a:avLst>
          </a:prstGeom>
          <a:solidFill>
            <a:srgbClr val="C0E4F5"/>
          </a:solidFill>
          <a:ln>
            <a:noFill/>
          </a:ln>
          <a:effectLst>
            <a:outerShdw rotWithShape="0" algn="bl" dir="2700000" dist="1397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1028343" y="5835518"/>
            <a:ext cx="6797754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Designed executive dashboards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in Metabase for real-time monitoring without technical skills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8160830" y="2091090"/>
            <a:ext cx="4210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400"/>
              <a:buFont typeface="Montserrat Black"/>
              <a:buNone/>
            </a:pPr>
            <a:r>
              <a:rPr b="1" lang="en-US" sz="2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Business Impact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8190186" y="2641123"/>
            <a:ext cx="6061073" cy="1564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Scalability: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Infrastructure ready to support Brooklyn 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expansion and beyond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8190186" y="3728230"/>
            <a:ext cx="6061072" cy="1183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Data Integrity: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Elimination of spreadsheet errors and 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improved auditability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8190173" y="4737150"/>
            <a:ext cx="62022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Faster Insights: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Real-time analytics enable agile 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decision-making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8190174" y="5786850"/>
            <a:ext cx="64401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b="1"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Customer Loyalty:</a:t>
            </a: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Transaction tracking powers rewards 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800"/>
              <a:buFont typeface="Inconsolata"/>
              <a:buNone/>
            </a:pPr>
            <a:r>
              <a:rPr lang="en-US" sz="18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programs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10"/>
          <p:cNvGrpSpPr/>
          <p:nvPr/>
        </p:nvGrpSpPr>
        <p:grpSpPr>
          <a:xfrm rot="5400000">
            <a:off x="13809289" y="7386574"/>
            <a:ext cx="877815" cy="808215"/>
            <a:chOff x="3940602" y="308034"/>
            <a:chExt cx="2116748" cy="3429000"/>
          </a:xfrm>
        </p:grpSpPr>
        <p:sp>
          <p:nvSpPr>
            <p:cNvPr id="365" name="Google Shape;365;p10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 flipH="1">
            <a:off x="0" y="4461"/>
            <a:ext cx="17931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47238" y="1322300"/>
            <a:ext cx="12840300" cy="556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1889910" y="1455658"/>
            <a:ext cx="700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lang="en-US" sz="44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Client &amp; Challenge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793790" y="2731413"/>
            <a:ext cx="3907155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 Black"/>
              <a:buNone/>
            </a:pPr>
            <a:r>
              <a:rPr b="1" lang="en-US" sz="26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ABC Foodmart Today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93790" y="3383518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 grocery chain operating two locations in Queens, NY, preparing to expand into Brooklyn with three additional stores.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93790" y="467629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Current State: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Relying on large spreadsheets for inventory, staffing, and vendor management across locations.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99521" y="273141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50"/>
              <a:buFont typeface="Montserrat Black"/>
              <a:buNone/>
            </a:pPr>
            <a:r>
              <a:rPr b="1" lang="en-US" sz="26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Problem</a:t>
            </a:r>
            <a:endParaRPr sz="2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7599521" y="338351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Operational Inefficiencies: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7599521" y="395049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Error-prone bulk updates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7599521" y="439269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Weak auditability and tracking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7599521" y="483489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No cross-location coordination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7599521" y="527708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Limited analytical capabilities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7599521" y="584406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Multi-borough expansion requires centralized data infrastructure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13769989" y="3675649"/>
            <a:ext cx="877815" cy="808215"/>
            <a:chOff x="3940602" y="308034"/>
            <a:chExt cx="2116748" cy="3429000"/>
          </a:xfrm>
        </p:grpSpPr>
        <p:sp>
          <p:nvSpPr>
            <p:cNvPr id="125" name="Google Shape;125;p2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>
            <a:off x="793790" y="852488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lang="en-US" sz="44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Our Solution: A Centralized Relational Database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793790" y="2723674"/>
            <a:ext cx="4196358" cy="3672483"/>
          </a:xfrm>
          <a:prstGeom prst="roundRect">
            <a:avLst>
              <a:gd fmla="val 249" name="adj"/>
            </a:avLst>
          </a:prstGeom>
          <a:solidFill>
            <a:schemeClr val="lt1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028224" y="295810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6" name="Google Shape;1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314515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/>
          <p:nvPr/>
        </p:nvSpPr>
        <p:spPr>
          <a:xfrm>
            <a:off x="1028224" y="3865364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Six Interconnected Tables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028224" y="4710113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Stores, customers, products, aisles, transactions, and transaction items—all normalized to 3NF standards.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5216962" y="2723674"/>
            <a:ext cx="4196358" cy="3672483"/>
          </a:xfrm>
          <a:prstGeom prst="roundRect">
            <a:avLst>
              <a:gd fmla="val 249" name="adj"/>
            </a:avLst>
          </a:prstGeom>
          <a:solidFill>
            <a:schemeClr val="lt1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451396" y="295810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314515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/>
          <p:nvPr/>
        </p:nvSpPr>
        <p:spPr>
          <a:xfrm>
            <a:off x="5451396" y="3865364"/>
            <a:ext cx="34410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Operational Efficiency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5451396" y="4355783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Eliminate spreadsheet errors, streamline inventory management, and coordinate across all locations seamlessly.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9640133" y="2723674"/>
            <a:ext cx="4196358" cy="3672483"/>
          </a:xfrm>
          <a:prstGeom prst="roundRect">
            <a:avLst>
              <a:gd fmla="val 249" name="adj"/>
            </a:avLst>
          </a:prstGeom>
          <a:solidFill>
            <a:schemeClr val="lt1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9874568" y="295810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6" name="Google Shape;14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314515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9874568" y="3865364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Customer Loyalty System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9874568" y="4710113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Track purchasing behavior, reward points, and transaction history to build lasting customer relationships.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793790" y="665130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This infrastructure supports ABC Foodmart's expansion while creating a foundation for data-driven decision making and customer engagement.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 flipH="1" rot="5400000">
            <a:off x="6520575" y="-6584150"/>
            <a:ext cx="1619100" cy="14660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59404" y="-2442117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/>
          <p:nvPr/>
        </p:nvSpPr>
        <p:spPr>
          <a:xfrm>
            <a:off x="4053165" y="637039"/>
            <a:ext cx="7005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lang="en-US" sz="445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Sample Data Overview</a:t>
            </a:r>
            <a:endParaRPr sz="44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6460415" y="2164387"/>
            <a:ext cx="43125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The dataset contains </a:t>
            </a: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1,980 rows across 11 columns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sourced from Kaggle's grocery store sales records. Key fields include customer_id, store_name, product details, quantity, transaction_date, and pricing information.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6460427" y="5382475"/>
            <a:ext cx="43125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This data naturally maps to normalized tables supporting ABC Foodmart's expansion needs while enabling customer behavior analysis and business metrics tracking.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1153656" y="2156376"/>
            <a:ext cx="269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Source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11153656" y="2807115"/>
            <a:ext cx="2690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 u="sng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Grocery Store Sales Dataset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11153656" y="3893582"/>
            <a:ext cx="269045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Structured to support multi-store operations and analytical queries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data report&#10;&#10;AI-generated content may be incorrect." id="163" name="Google Shape;1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50" y="2164394"/>
            <a:ext cx="5924949" cy="508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4"/>
          <p:cNvGrpSpPr/>
          <p:nvPr/>
        </p:nvGrpSpPr>
        <p:grpSpPr>
          <a:xfrm rot="5400000">
            <a:off x="13809289" y="7386574"/>
            <a:ext cx="877815" cy="808215"/>
            <a:chOff x="3940602" y="308034"/>
            <a:chExt cx="2116748" cy="3429000"/>
          </a:xfrm>
        </p:grpSpPr>
        <p:sp>
          <p:nvSpPr>
            <p:cNvPr id="165" name="Google Shape;165;p4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 flipH="1" rot="5400000">
            <a:off x="6520575" y="-6584150"/>
            <a:ext cx="1619100" cy="14660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515395" y="641423"/>
            <a:ext cx="5916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350"/>
              <a:buFont typeface="Montserrat Black"/>
              <a:buNone/>
            </a:pPr>
            <a:r>
              <a:rPr b="1" lang="en-US" sz="335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Database Schema Design</a:t>
            </a:r>
            <a:endParaRPr sz="3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600670" y="1693773"/>
            <a:ext cx="2574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00"/>
              <a:buFont typeface="Montserrat Black"/>
              <a:buNone/>
            </a:pPr>
            <a:r>
              <a:rPr b="1" lang="en-US" sz="20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Design Principles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600670" y="2152252"/>
            <a:ext cx="58128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Our schema follows </a:t>
            </a:r>
            <a:r>
              <a:rPr b="1"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Third Normal Form (3NF)</a:t>
            </a:r>
            <a:r>
              <a:rPr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to minimize redundancy and ensure data integrity at scale.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600683" y="2807627"/>
            <a:ext cx="4467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Montserrat Light"/>
              <a:buNone/>
            </a:pPr>
            <a:r>
              <a:rPr lang="en-US" sz="1350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600670" y="3076337"/>
            <a:ext cx="5812750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600670" y="3207782"/>
            <a:ext cx="2346603" cy="268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Montserrat Black"/>
              <a:buNone/>
            </a:pPr>
            <a:r>
              <a:rPr b="1" lang="en-US" sz="16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Entity Identification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600670" y="3647480"/>
            <a:ext cx="5812750" cy="549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Customers, stores, products, aisles, transactions, transaction items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600682" y="4497096"/>
            <a:ext cx="446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Montserrat Light"/>
              <a:buNone/>
            </a:pPr>
            <a:r>
              <a:rPr lang="en-US" sz="1350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600670" y="4765834"/>
            <a:ext cx="5812750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600670" y="4897279"/>
            <a:ext cx="2544128" cy="268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Montserrat Black"/>
              <a:buNone/>
            </a:pPr>
            <a:r>
              <a:rPr b="1" lang="en-US" sz="16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Relationship Mapping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600670" y="5336977"/>
            <a:ext cx="5812750" cy="274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One-to-many relationships between core entities via foreign keys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600685" y="5911923"/>
            <a:ext cx="446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Montserrat Light"/>
              <a:buNone/>
            </a:pPr>
            <a:r>
              <a:rPr lang="en-US" sz="1350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600670" y="6180653"/>
            <a:ext cx="5812750" cy="22860"/>
          </a:xfrm>
          <a:prstGeom prst="rect">
            <a:avLst/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600670" y="6312098"/>
            <a:ext cx="2145387" cy="268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50"/>
              <a:buFont typeface="Montserrat Black"/>
              <a:buNone/>
            </a:pPr>
            <a:r>
              <a:rPr b="1" lang="en-US" sz="16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Extensibility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600670" y="6751796"/>
            <a:ext cx="5812750" cy="549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Room to add staffing, vendor, and supply chain data without breaking existing structure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6839664" y="1786414"/>
            <a:ext cx="7197566" cy="274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50"/>
              <a:buFont typeface="Inconsolata"/>
              <a:buNone/>
            </a:pPr>
            <a:r>
              <a:rPr lang="en-US" sz="13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Entity Relationship Diagram showing table connections and foreign key relationships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675" y="2339925"/>
            <a:ext cx="8017724" cy="4327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5"/>
          <p:cNvGrpSpPr/>
          <p:nvPr/>
        </p:nvGrpSpPr>
        <p:grpSpPr>
          <a:xfrm rot="5400000">
            <a:off x="13809289" y="7386574"/>
            <a:ext cx="877815" cy="808215"/>
            <a:chOff x="3940602" y="308034"/>
            <a:chExt cx="2116748" cy="3429000"/>
          </a:xfrm>
        </p:grpSpPr>
        <p:sp>
          <p:nvSpPr>
            <p:cNvPr id="192" name="Google Shape;192;p5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/>
          <p:nvPr/>
        </p:nvSpPr>
        <p:spPr>
          <a:xfrm>
            <a:off x="5009327" y="556379"/>
            <a:ext cx="5043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950"/>
              <a:buFont typeface="Montserrat Black"/>
              <a:buNone/>
            </a:pPr>
            <a:r>
              <a:rPr b="1" lang="en-US" sz="3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ETL Pipeline</a:t>
            </a:r>
            <a:endParaRPr sz="3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2856161" y="1691045"/>
            <a:ext cx="2521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Extract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2856161" y="2076759"/>
            <a:ext cx="652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Load raw Kaggle dataset into Pandas DataFrame for quality assessment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767230" y="3175873"/>
            <a:ext cx="2521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Transform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5802028" y="3611999"/>
            <a:ext cx="652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Correct product-to-aisle mappings, normalize data into six tables, preserve original customer IDs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8290046" y="4660702"/>
            <a:ext cx="2521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8307445" y="5096828"/>
            <a:ext cx="652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Use SQLAlchemy to insert data into PostgreSQL following foreign key dependency order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3477123" y="6145525"/>
            <a:ext cx="8046000" cy="1502400"/>
          </a:xfrm>
          <a:prstGeom prst="roundRect">
            <a:avLst>
              <a:gd fmla="val 609" name="adj"/>
            </a:avLst>
          </a:prstGeom>
          <a:solidFill>
            <a:srgbClr val="00B0F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9485" y="6422832"/>
            <a:ext cx="252055" cy="20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/>
          <p:nvPr/>
        </p:nvSpPr>
        <p:spPr>
          <a:xfrm>
            <a:off x="4590245" y="6412739"/>
            <a:ext cx="6874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Inconsolata"/>
              <a:buNone/>
            </a:pPr>
            <a:r>
              <a:rPr b="1" lang="en-US" sz="155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Critical Fix:</a:t>
            </a:r>
            <a:r>
              <a:rPr lang="en-US" sz="155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Manual correction of incorrect product-aisle assignments (e.g., pasta was incorrectly categorized under produce) ensured data integrity before database loading.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891361" y="1691044"/>
            <a:ext cx="1350300" cy="5421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3963525" y="3061755"/>
            <a:ext cx="1350300" cy="63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212" name="Google Shape;212;p6"/>
          <p:cNvSpPr/>
          <p:nvPr/>
        </p:nvSpPr>
        <p:spPr>
          <a:xfrm>
            <a:off x="6590735" y="4537409"/>
            <a:ext cx="1350300" cy="5871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/>
          <p:nvPr/>
        </p:nvSpPr>
        <p:spPr>
          <a:xfrm>
            <a:off x="697944" y="565666"/>
            <a:ext cx="8224599" cy="623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900"/>
              <a:buFont typeface="Montserrat Black"/>
              <a:buNone/>
            </a:pPr>
            <a:r>
              <a:rPr b="1" lang="en-US" sz="39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Customer Needs: What &amp; Why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697944" y="1687116"/>
            <a:ext cx="2991326" cy="373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350"/>
              <a:buFont typeface="Montserrat Black"/>
              <a:buNone/>
            </a:pPr>
            <a:r>
              <a:rPr b="1" lang="en-US" sz="23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 Analysts</a:t>
            </a:r>
            <a:endParaRPr sz="2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697944" y="2391192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996910" y="2285286"/>
            <a:ext cx="3751540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Sales Performance Analysis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996910" y="2796183"/>
            <a:ext cx="6075045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Understand which stores, products, and aisles drive revenue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697944" y="3619917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996910" y="3514011"/>
            <a:ext cx="3766423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Customer Behavior Insights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996910" y="4024908"/>
            <a:ext cx="607504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Track purchasing patterns, repeat visits, and loyalty metrics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697944" y="5167729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996910" y="5061823"/>
            <a:ext cx="3126462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Discount Effectiveness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996910" y="5572720"/>
            <a:ext cx="6075045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Measure promotion usage on sales volume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697944" y="6396454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996910" y="6290548"/>
            <a:ext cx="2603659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Time-Based Trends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996910" y="6801445"/>
            <a:ext cx="607504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Identify daily, weekly, and seasonal sales patterns for inventory planning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7566065" y="1687116"/>
            <a:ext cx="2991326" cy="373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350"/>
              <a:buFont typeface="Montserrat Black"/>
              <a:buNone/>
            </a:pPr>
            <a:r>
              <a:rPr b="1" lang="en-US" sz="23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 Executives</a:t>
            </a:r>
            <a:endParaRPr sz="2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7566065" y="2391192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7865031" y="2285286"/>
            <a:ext cx="4739759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Real-Time Performance Monitoring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865031" y="2796183"/>
            <a:ext cx="6075045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Track KPIs across all locations without technical expertise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7566065" y="3619917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7865031" y="3514011"/>
            <a:ext cx="3635097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Strategic Decision Support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7865031" y="4024908"/>
            <a:ext cx="607504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Data-driven insights for staffing, inventory, and expansion planning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7566065" y="5167729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7865031" y="5061823"/>
            <a:ext cx="3026093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Operational Efficiency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7865031" y="5572720"/>
            <a:ext cx="6075045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Identify low-performing areas and optimize resource allocation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7566065" y="6715542"/>
            <a:ext cx="99655" cy="99655"/>
          </a:xfrm>
          <a:prstGeom prst="roundRect">
            <a:avLst>
              <a:gd fmla="val 4587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7865031" y="6609636"/>
            <a:ext cx="2792849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950"/>
              <a:buFont typeface="Montserrat Black"/>
              <a:buNone/>
            </a:pPr>
            <a:r>
              <a:rPr b="1" lang="en-US" sz="19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Accessible Analytics</a:t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7865031" y="7120533"/>
            <a:ext cx="6075045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550"/>
              <a:buFont typeface="Inconsolata"/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Visual dashboards replace complex SQL queries</a:t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7"/>
          <p:cNvGrpSpPr/>
          <p:nvPr/>
        </p:nvGrpSpPr>
        <p:grpSpPr>
          <a:xfrm rot="5400000">
            <a:off x="13809289" y="7386574"/>
            <a:ext cx="877815" cy="808215"/>
            <a:chOff x="3940602" y="308034"/>
            <a:chExt cx="2116748" cy="3429000"/>
          </a:xfrm>
        </p:grpSpPr>
        <p:sp>
          <p:nvSpPr>
            <p:cNvPr id="246" name="Google Shape;246;p7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"/>
          <p:cNvSpPr/>
          <p:nvPr/>
        </p:nvSpPr>
        <p:spPr>
          <a:xfrm>
            <a:off x="793790" y="890349"/>
            <a:ext cx="79439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lang="en-US" sz="44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Analytical Tools: The How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793790" y="2392918"/>
            <a:ext cx="4196358" cy="4946213"/>
          </a:xfrm>
          <a:prstGeom prst="roundRect">
            <a:avLst>
              <a:gd fmla="val 3486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793790" y="2362438"/>
            <a:ext cx="4196358" cy="121920"/>
          </a:xfrm>
          <a:prstGeom prst="roundRect">
            <a:avLst>
              <a:gd fmla="val 75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2551688" y="2052757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2755761" y="2222897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Black"/>
              <a:buNone/>
            </a:pPr>
            <a:r>
              <a:rPr b="1" lang="en-US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1051084" y="2959894"/>
            <a:ext cx="3681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PostgreSQL +</a:t>
            </a: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pgAdmin4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1051084" y="3804642"/>
            <a:ext cx="3681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For Analysts: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Direct database access with 16 pre-built SQL scripts answering key business questions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1051084" y="5392341"/>
            <a:ext cx="3681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Store revenue analysis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1051084" y="5834539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Product revenue rankings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1051084" y="6276737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Customer spending patterns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1051084" y="6718935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Discount impact assessment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5216962" y="2392918"/>
            <a:ext cx="4196358" cy="4946213"/>
          </a:xfrm>
          <a:prstGeom prst="roundRect">
            <a:avLst>
              <a:gd fmla="val 3486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5216962" y="2362438"/>
            <a:ext cx="4196358" cy="121920"/>
          </a:xfrm>
          <a:prstGeom prst="roundRect">
            <a:avLst>
              <a:gd fmla="val 75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6974860" y="2052757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7178933" y="2222897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Black"/>
              <a:buNone/>
            </a:pPr>
            <a:r>
              <a:rPr b="1" lang="en-US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5474256" y="2959894"/>
            <a:ext cx="339768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Metabase Dashboards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5474256" y="3450312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For Executives: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Interactive visualizations with no SQL knowledge required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5474256" y="467510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Real-time sales monitoring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5474256" y="5117306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Aisle traffic visualization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5474256" y="5559504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Store comparison metrics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5474256" y="6001703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Automated email reports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9640133" y="2392918"/>
            <a:ext cx="4196358" cy="4946213"/>
          </a:xfrm>
          <a:prstGeom prst="roundRect">
            <a:avLst>
              <a:gd fmla="val 3486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9640133" y="2362438"/>
            <a:ext cx="4196358" cy="121920"/>
          </a:xfrm>
          <a:prstGeom prst="roundRect">
            <a:avLst>
              <a:gd fmla="val 75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11398032" y="2052757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11602105" y="2222897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Black"/>
              <a:buNone/>
            </a:pPr>
            <a:r>
              <a:rPr b="1" lang="en-US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/>
          <p:nvPr/>
        </p:nvSpPr>
        <p:spPr>
          <a:xfrm>
            <a:off x="9897427" y="2959894"/>
            <a:ext cx="29122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Python ETL Scripts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9897427" y="3450312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For Data Engineers: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Automated data transformation and loading using Pandas and SQLAlchemy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9897427" y="467510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Data validation and cleaning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9897427" y="5117306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Dependency-aware loading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9897427" y="5559504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Char char="•"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Error handling and logging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c8219783e_0_0"/>
          <p:cNvSpPr/>
          <p:nvPr/>
        </p:nvSpPr>
        <p:spPr>
          <a:xfrm flipH="1" rot="5400000">
            <a:off x="6520575" y="-6584150"/>
            <a:ext cx="1619100" cy="14660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ac8219783e_0_0"/>
          <p:cNvSpPr/>
          <p:nvPr/>
        </p:nvSpPr>
        <p:spPr>
          <a:xfrm>
            <a:off x="845050" y="225919"/>
            <a:ext cx="12830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350"/>
              <a:buFont typeface="Montserrat Black"/>
              <a:buNone/>
            </a:pPr>
            <a:r>
              <a:rPr b="1" lang="en-US" sz="335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Analytical Procedures: Business Questions Answered Through SQL</a:t>
            </a:r>
            <a:endParaRPr sz="3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ac8219783e_0_0"/>
          <p:cNvSpPr/>
          <p:nvPr/>
        </p:nvSpPr>
        <p:spPr>
          <a:xfrm>
            <a:off x="793775" y="1876025"/>
            <a:ext cx="4196400" cy="5275500"/>
          </a:xfrm>
          <a:prstGeom prst="roundRect">
            <a:avLst>
              <a:gd fmla="val 249" name="adj"/>
            </a:avLst>
          </a:prstGeom>
          <a:solidFill>
            <a:srgbClr val="00B0F0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ac8219783e_0_0"/>
          <p:cNvSpPr/>
          <p:nvPr/>
        </p:nvSpPr>
        <p:spPr>
          <a:xfrm>
            <a:off x="900099" y="2010108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2" name="Google Shape;292;g3ac8219783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240" y="2230043"/>
            <a:ext cx="306109" cy="30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ac8219783e_0_0"/>
          <p:cNvSpPr/>
          <p:nvPr/>
        </p:nvSpPr>
        <p:spPr>
          <a:xfrm>
            <a:off x="1028224" y="2832914"/>
            <a:ext cx="3727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Store Performance &amp; Revenue Optimization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ac8219783e_0_0"/>
          <p:cNvSpPr/>
          <p:nvPr/>
        </p:nvSpPr>
        <p:spPr>
          <a:xfrm>
            <a:off x="1028225" y="3512593"/>
            <a:ext cx="37275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Understand </a:t>
            </a: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how each store performs financially and operationally using key metrics such as: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Total revenue and revenue after discounts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Average order value (AOV) and transaction volume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Store-level discount usage and its impact on earnings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>
              <a:solidFill>
                <a:srgbClr val="15161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5" name="Google Shape;295;g3ac8219783e_0_0"/>
          <p:cNvSpPr/>
          <p:nvPr/>
        </p:nvSpPr>
        <p:spPr>
          <a:xfrm>
            <a:off x="5217000" y="1877337"/>
            <a:ext cx="4196400" cy="5275500"/>
          </a:xfrm>
          <a:prstGeom prst="roundRect">
            <a:avLst>
              <a:gd fmla="val 249" name="adj"/>
            </a:avLst>
          </a:prstGeom>
          <a:solidFill>
            <a:srgbClr val="00B0F0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ac8219783e_0_0"/>
          <p:cNvSpPr/>
          <p:nvPr/>
        </p:nvSpPr>
        <p:spPr>
          <a:xfrm>
            <a:off x="5345929" y="2011420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3ac8219783e_0_0"/>
          <p:cNvSpPr/>
          <p:nvPr/>
        </p:nvSpPr>
        <p:spPr>
          <a:xfrm>
            <a:off x="5451449" y="2834226"/>
            <a:ext cx="3727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Product &amp; Aisle Sales Intelligence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ac8219783e_0_0"/>
          <p:cNvSpPr/>
          <p:nvPr/>
        </p:nvSpPr>
        <p:spPr>
          <a:xfrm>
            <a:off x="5487938" y="3512612"/>
            <a:ext cx="37275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Understand what drives sales performance across product lines and categories using insights such as: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Top-revenue products and top-selling SKUs</a:t>
            </a:r>
            <a:b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Aisle-level revenue and units sold</a:t>
            </a:r>
            <a:b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Daily sales trends for inventory and demand planning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9" name="Google Shape;299;g3ac8219783e_0_0"/>
          <p:cNvSpPr/>
          <p:nvPr/>
        </p:nvSpPr>
        <p:spPr>
          <a:xfrm>
            <a:off x="9713193" y="1878648"/>
            <a:ext cx="4196400" cy="5275500"/>
          </a:xfrm>
          <a:prstGeom prst="roundRect">
            <a:avLst>
              <a:gd fmla="val 249" name="adj"/>
            </a:avLst>
          </a:prstGeom>
          <a:solidFill>
            <a:srgbClr val="00B0F0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ac8219783e_0_0"/>
          <p:cNvSpPr/>
          <p:nvPr/>
        </p:nvSpPr>
        <p:spPr>
          <a:xfrm>
            <a:off x="9842123" y="201273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ac8219783e_0_0"/>
          <p:cNvSpPr/>
          <p:nvPr/>
        </p:nvSpPr>
        <p:spPr>
          <a:xfrm>
            <a:off x="9947642" y="2835537"/>
            <a:ext cx="3727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Customer Behavior &amp; Loyalty Insights</a:t>
            </a:r>
            <a:endParaRPr sz="175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t/>
            </a:r>
            <a:endParaRPr sz="1750">
              <a:solidFill>
                <a:srgbClr val="15161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02" name="Google Shape;302;g3ac8219783e_0_0"/>
          <p:cNvSpPr/>
          <p:nvPr/>
        </p:nvSpPr>
        <p:spPr>
          <a:xfrm>
            <a:off x="9947643" y="3641123"/>
            <a:ext cx="37275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Understand customer value and engagement patterns using insights such as: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Highest-spending and highest-value customers</a:t>
            </a:r>
            <a:b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Repeat visit frequency across locations</a:t>
            </a:r>
            <a:b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sz="175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Lifetime spend patterns for loyalty and retention</a:t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descr="preencoded.png" id="303" name="Google Shape;303;g3ac8219783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3962" y="2200852"/>
            <a:ext cx="306109" cy="306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g3ac8219783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7836" y="2200852"/>
            <a:ext cx="306109" cy="30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2025-12-01T00:43:38Z</dcterms:created>
</cp:coreProperties>
</file>